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58" r:id="rId14"/>
    <p:sldId id="269" r:id="rId15"/>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FB0A0BB-76E9-4AA0-954B-92DF5B9B6FE7}" type="datetimeFigureOut">
              <a:rPr lang="et-EE" smtClean="0"/>
              <a:t>27.12.2019</a:t>
            </a:fld>
            <a:endParaRPr lang="et-E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t-E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5A978E-11C3-434C-8141-77875031103F}" type="slidenum">
              <a:rPr lang="et-EE" smtClean="0"/>
              <a:t>‹#›</a:t>
            </a:fld>
            <a:endParaRPr lang="et-EE"/>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0A0BB-76E9-4AA0-954B-92DF5B9B6FE7}" type="datetimeFigureOut">
              <a:rPr lang="et-EE" smtClean="0"/>
              <a:t>27.12.2019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B5A978E-11C3-434C-8141-77875031103F}" type="slidenum">
              <a:rPr lang="et-EE" smtClean="0"/>
              <a:t>‹#›</a:t>
            </a:fld>
            <a:endParaRPr lang="et-EE"/>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0A0BB-76E9-4AA0-954B-92DF5B9B6FE7}" type="datetimeFigureOut">
              <a:rPr lang="et-EE" smtClean="0"/>
              <a:t>27.12.2019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B5A978E-11C3-434C-8141-77875031103F}" type="slidenum">
              <a:rPr lang="et-EE" smtClean="0"/>
              <a:t>‹#›</a:t>
            </a:fld>
            <a:endParaRPr lang="et-EE"/>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0A0BB-76E9-4AA0-954B-92DF5B9B6FE7}" type="datetimeFigureOut">
              <a:rPr lang="et-EE" smtClean="0"/>
              <a:t>27.12.2019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B5A978E-11C3-434C-8141-77875031103F}" type="slidenum">
              <a:rPr lang="et-EE" smtClean="0"/>
              <a:t>‹#›</a:t>
            </a:fld>
            <a:endParaRPr lang="et-EE"/>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B0A0BB-76E9-4AA0-954B-92DF5B9B6FE7}" type="datetimeFigureOut">
              <a:rPr lang="et-EE" smtClean="0"/>
              <a:t>27.12.2019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B5A978E-11C3-434C-8141-77875031103F}" type="slidenum">
              <a:rPr lang="et-EE" smtClean="0"/>
              <a:t>‹#›</a:t>
            </a:fld>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B0A0BB-76E9-4AA0-954B-92DF5B9B6FE7}" type="datetimeFigureOut">
              <a:rPr lang="et-EE" smtClean="0"/>
              <a:t>27.12.2019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B5A978E-11C3-434C-8141-77875031103F}" type="slidenum">
              <a:rPr lang="et-EE" smtClean="0"/>
              <a:t>‹#›</a:t>
            </a:fld>
            <a:endParaRPr lang="et-EE"/>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B0A0BB-76E9-4AA0-954B-92DF5B9B6FE7}" type="datetimeFigureOut">
              <a:rPr lang="et-EE" smtClean="0"/>
              <a:t>27.12.2019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0B5A978E-11C3-434C-8141-77875031103F}" type="slidenum">
              <a:rPr lang="et-EE" smtClean="0"/>
              <a:t>‹#›</a:t>
            </a:fld>
            <a:endParaRPr lang="et-EE"/>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B0A0BB-76E9-4AA0-954B-92DF5B9B6FE7}" type="datetimeFigureOut">
              <a:rPr lang="et-EE" smtClean="0"/>
              <a:t>27.12.2019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B5A978E-11C3-434C-8141-77875031103F}" type="slidenum">
              <a:rPr lang="et-EE" smtClean="0"/>
              <a:t>‹#›</a:t>
            </a:fld>
            <a:endParaRPr lang="et-EE"/>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0A0BB-76E9-4AA0-954B-92DF5B9B6FE7}" type="datetimeFigureOut">
              <a:rPr lang="et-EE" smtClean="0"/>
              <a:t>27.12.2019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0B5A978E-11C3-434C-8141-77875031103F}" type="slidenum">
              <a:rPr lang="et-EE" smtClean="0"/>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0A0BB-76E9-4AA0-954B-92DF5B9B6FE7}" type="datetimeFigureOut">
              <a:rPr lang="et-EE" smtClean="0"/>
              <a:t>27.12.2019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B5A978E-11C3-434C-8141-77875031103F}" type="slidenum">
              <a:rPr lang="et-EE" smtClean="0"/>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0A0BB-76E9-4AA0-954B-92DF5B9B6FE7}" type="datetimeFigureOut">
              <a:rPr lang="et-EE" smtClean="0"/>
              <a:t>27.12.2019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B5A978E-11C3-434C-8141-77875031103F}" type="slidenum">
              <a:rPr lang="et-EE" smtClean="0"/>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FB0A0BB-76E9-4AA0-954B-92DF5B9B6FE7}" type="datetimeFigureOut">
              <a:rPr lang="et-EE" smtClean="0"/>
              <a:t>27.12.2019</a:t>
            </a:fld>
            <a:endParaRPr lang="et-EE"/>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t-EE"/>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5A978E-11C3-434C-8141-77875031103F}" type="slidenum">
              <a:rPr lang="et-EE" smtClean="0"/>
              <a:t>‹#›</a:t>
            </a:fld>
            <a:endParaRPr lang="et-E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looduskalender.ee/vana/en/node/25692.html" TargetMode="External"/><Relationship Id="rId2" Type="http://schemas.openxmlformats.org/officeDocument/2006/relationships/hyperlink" Target="https://www.youtube.com/watch?v=6_SZEVX7U1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s://naturesoundscapes.eu/track/p-ialpoiss-goldcre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dirty="0" smtClean="0"/>
              <a:t>Goldcrest</a:t>
            </a:r>
            <a:endParaRPr lang="et-EE" dirty="0"/>
          </a:p>
        </p:txBody>
      </p:sp>
      <p:sp>
        <p:nvSpPr>
          <p:cNvPr id="3" name="Subtitle 2"/>
          <p:cNvSpPr>
            <a:spLocks noGrp="1"/>
          </p:cNvSpPr>
          <p:nvPr>
            <p:ph type="subTitle" idx="1"/>
          </p:nvPr>
        </p:nvSpPr>
        <p:spPr/>
        <p:txBody>
          <a:bodyPr/>
          <a:lstStyle/>
          <a:p>
            <a:r>
              <a:rPr lang="et-EE" dirty="0" smtClean="0"/>
              <a:t>Sirle Puusta</a:t>
            </a:r>
            <a:endParaRPr lang="et-E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077072"/>
            <a:ext cx="31432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917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Breeding</a:t>
            </a:r>
            <a:endParaRPr lang="et-EE" dirty="0"/>
          </a:p>
        </p:txBody>
      </p:sp>
      <p:sp>
        <p:nvSpPr>
          <p:cNvPr id="3" name="Content Placeholder 2"/>
          <p:cNvSpPr>
            <a:spLocks noGrp="1"/>
          </p:cNvSpPr>
          <p:nvPr>
            <p:ph sz="quarter" idx="13"/>
          </p:nvPr>
        </p:nvSpPr>
        <p:spPr/>
        <p:txBody>
          <a:bodyPr>
            <a:normAutofit lnSpcReduction="10000"/>
          </a:bodyPr>
          <a:lstStyle/>
          <a:p>
            <a:r>
              <a:rPr lang="et-EE" dirty="0" smtClean="0"/>
              <a:t>Usually builds its nest to spruce and quite high, up to 7-14 meters.</a:t>
            </a:r>
          </a:p>
          <a:p>
            <a:r>
              <a:rPr lang="et-EE" dirty="0" smtClean="0"/>
              <a:t>N</a:t>
            </a:r>
            <a:r>
              <a:rPr lang="en-US" dirty="0" err="1" smtClean="0"/>
              <a:t>est</a:t>
            </a:r>
            <a:r>
              <a:rPr lang="en-US" dirty="0" smtClean="0"/>
              <a:t> </a:t>
            </a:r>
            <a:r>
              <a:rPr lang="en-US" dirty="0"/>
              <a:t>is a well-insulated cup-shaped </a:t>
            </a:r>
            <a:r>
              <a:rPr lang="en-US" dirty="0" smtClean="0"/>
              <a:t>structure</a:t>
            </a:r>
            <a:endParaRPr lang="et-EE" dirty="0" smtClean="0"/>
          </a:p>
          <a:p>
            <a:r>
              <a:rPr lang="en-US" dirty="0"/>
              <a:t>The eggs are whitish with very indistinct buff, grey or brown markings at the broad end.</a:t>
            </a:r>
            <a:endParaRPr lang="et-EE" dirty="0" smtClean="0"/>
          </a:p>
        </p:txBody>
      </p:sp>
      <p:pic>
        <p:nvPicPr>
          <p:cNvPr id="1433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796136" y="1988840"/>
            <a:ext cx="3203848" cy="255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365104"/>
            <a:ext cx="2702950" cy="276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767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All </a:t>
            </a:r>
            <a:r>
              <a:rPr lang="en-US" dirty="0" err="1"/>
              <a:t>Regulus</a:t>
            </a:r>
            <a:r>
              <a:rPr lang="en-US" dirty="0"/>
              <a:t> species are almost exclusively insectivorous, preying on small arthropods with soft cuticles, such as springtails, aphids and spiders. They also feed on the cocoons and eggs of spiders and insects, and occasionally take pollen. </a:t>
            </a:r>
            <a:endParaRPr lang="et-EE" dirty="0" smtClean="0"/>
          </a:p>
          <a:p>
            <a:r>
              <a:rPr lang="en-US" dirty="0"/>
              <a:t>The </a:t>
            </a:r>
            <a:r>
              <a:rPr lang="en-US" dirty="0" err="1"/>
              <a:t>goldcrest</a:t>
            </a:r>
            <a:r>
              <a:rPr lang="en-US" dirty="0"/>
              <a:t> takes a wide variety of prey, especially spiders, caterpillars, bugs, springtails and flies. Larger prey such as oak bush crickets and </a:t>
            </a:r>
            <a:r>
              <a:rPr lang="en-US" dirty="0" err="1"/>
              <a:t>tortrix</a:t>
            </a:r>
            <a:r>
              <a:rPr lang="en-US" dirty="0"/>
              <a:t> moths may sometimes be taken. </a:t>
            </a:r>
            <a:endParaRPr lang="et-EE" dirty="0"/>
          </a:p>
        </p:txBody>
      </p:sp>
      <p:sp>
        <p:nvSpPr>
          <p:cNvPr id="2" name="Title 1"/>
          <p:cNvSpPr>
            <a:spLocks noGrp="1"/>
          </p:cNvSpPr>
          <p:nvPr>
            <p:ph type="title"/>
          </p:nvPr>
        </p:nvSpPr>
        <p:spPr/>
        <p:txBody>
          <a:bodyPr/>
          <a:lstStyle/>
          <a:p>
            <a:r>
              <a:rPr lang="et-EE" dirty="0" smtClean="0"/>
              <a:t>Feeding</a:t>
            </a:r>
            <a:endParaRPr lang="et-EE" dirty="0"/>
          </a:p>
        </p:txBody>
      </p:sp>
    </p:spTree>
    <p:extLst>
      <p:ext uri="{BB962C8B-B14F-4D97-AF65-F5344CB8AC3E}">
        <p14:creationId xmlns:p14="http://schemas.microsoft.com/office/powerpoint/2010/main" val="2180323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dirty="0" err="1"/>
              <a:t>goldcrest</a:t>
            </a:r>
            <a:r>
              <a:rPr lang="en-US" dirty="0"/>
              <a:t> has a large range, estimated at 13.2 million km2 </a:t>
            </a:r>
            <a:r>
              <a:rPr lang="en-US" dirty="0" smtClean="0"/>
              <a:t> </a:t>
            </a:r>
            <a:r>
              <a:rPr lang="en-US" dirty="0"/>
              <a:t>and a total population estimated at 80–200 million individuals, and it is therefore classed as least concern on the </a:t>
            </a:r>
            <a:r>
              <a:rPr lang="en-US" dirty="0" smtClean="0"/>
              <a:t>IUCN </a:t>
            </a:r>
            <a:r>
              <a:rPr lang="en-US" dirty="0"/>
              <a:t>Red </a:t>
            </a:r>
            <a:r>
              <a:rPr lang="en-US" dirty="0" smtClean="0"/>
              <a:t>List.</a:t>
            </a:r>
            <a:endParaRPr lang="et-EE" dirty="0" smtClean="0"/>
          </a:p>
          <a:p>
            <a:endParaRPr lang="et-EE" dirty="0"/>
          </a:p>
          <a:p>
            <a:endParaRPr lang="et-EE" dirty="0"/>
          </a:p>
        </p:txBody>
      </p:sp>
      <p:sp>
        <p:nvSpPr>
          <p:cNvPr id="3" name="Title 2"/>
          <p:cNvSpPr>
            <a:spLocks noGrp="1"/>
          </p:cNvSpPr>
          <p:nvPr>
            <p:ph type="title"/>
          </p:nvPr>
        </p:nvSpPr>
        <p:spPr/>
        <p:txBody>
          <a:bodyPr/>
          <a:lstStyle/>
          <a:p>
            <a:r>
              <a:rPr lang="et-EE" dirty="0" smtClean="0"/>
              <a:t>Status</a:t>
            </a:r>
            <a:endParaRPr lang="et-EE"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933056"/>
            <a:ext cx="3878163" cy="26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3933614"/>
            <a:ext cx="2672853" cy="267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512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Useful facts</a:t>
            </a:r>
            <a:endParaRPr lang="et-EE" dirty="0"/>
          </a:p>
        </p:txBody>
      </p:sp>
      <p:sp>
        <p:nvSpPr>
          <p:cNvPr id="3" name="Content Placeholder 2"/>
          <p:cNvSpPr>
            <a:spLocks noGrp="1"/>
          </p:cNvSpPr>
          <p:nvPr>
            <p:ph sz="quarter" idx="13"/>
          </p:nvPr>
        </p:nvSpPr>
        <p:spPr/>
        <p:txBody>
          <a:bodyPr>
            <a:normAutofit/>
          </a:bodyPr>
          <a:lstStyle/>
          <a:p>
            <a:r>
              <a:rPr lang="et-EE" sz="3200" dirty="0" smtClean="0"/>
              <a:t>Goldcrest is a national bird on Luxembourg</a:t>
            </a:r>
            <a:endParaRPr lang="et-EE" sz="3200" dirty="0"/>
          </a:p>
        </p:txBody>
      </p:sp>
      <p:pic>
        <p:nvPicPr>
          <p:cNvPr id="7170"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006449" y="2239963"/>
            <a:ext cx="3080801"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93305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26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smtClean="0"/>
              <a:t>Thank you!</a:t>
            </a:r>
            <a:endParaRPr lang="et-EE"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276872"/>
            <a:ext cx="5918199" cy="393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82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Size</a:t>
            </a:r>
            <a:endParaRPr lang="et-EE" dirty="0"/>
          </a:p>
        </p:txBody>
      </p:sp>
      <p:sp>
        <p:nvSpPr>
          <p:cNvPr id="2" name="Content Placeholder 1"/>
          <p:cNvSpPr>
            <a:spLocks noGrp="1"/>
          </p:cNvSpPr>
          <p:nvPr>
            <p:ph sz="quarter" idx="13"/>
          </p:nvPr>
        </p:nvSpPr>
        <p:spPr/>
        <p:txBody>
          <a:bodyPr/>
          <a:lstStyle/>
          <a:p>
            <a:r>
              <a:rPr lang="en-US" sz="2800" dirty="0"/>
              <a:t>The </a:t>
            </a:r>
            <a:r>
              <a:rPr lang="en-US" sz="2800" dirty="0" err="1"/>
              <a:t>goldcrest</a:t>
            </a:r>
            <a:r>
              <a:rPr lang="en-US" sz="2800" dirty="0"/>
              <a:t> is the smallest European </a:t>
            </a:r>
            <a:r>
              <a:rPr lang="en-US" sz="2800" dirty="0" smtClean="0"/>
              <a:t>bird</a:t>
            </a:r>
            <a:endParaRPr lang="et-EE" sz="2800" dirty="0" smtClean="0"/>
          </a:p>
          <a:p>
            <a:r>
              <a:rPr lang="en-US" sz="2800" dirty="0" smtClean="0"/>
              <a:t>8.5–9.5 </a:t>
            </a:r>
            <a:r>
              <a:rPr lang="en-US" sz="2800" dirty="0"/>
              <a:t>cm </a:t>
            </a:r>
            <a:r>
              <a:rPr lang="en-US" sz="2800" dirty="0" smtClean="0"/>
              <a:t>in length </a:t>
            </a:r>
            <a:endParaRPr lang="et-EE" sz="2800" dirty="0" smtClean="0"/>
          </a:p>
          <a:p>
            <a:r>
              <a:rPr lang="en-US" sz="2800" dirty="0" smtClean="0"/>
              <a:t>with </a:t>
            </a:r>
            <a:r>
              <a:rPr lang="en-US" sz="2800" dirty="0"/>
              <a:t>a 13.5–15.5 cm </a:t>
            </a:r>
            <a:r>
              <a:rPr lang="en-US" sz="2800" dirty="0" smtClean="0"/>
              <a:t> </a:t>
            </a:r>
            <a:r>
              <a:rPr lang="en-US" sz="2800" dirty="0"/>
              <a:t>wingspan </a:t>
            </a:r>
            <a:endParaRPr lang="et-EE" sz="2800" dirty="0" smtClean="0"/>
          </a:p>
          <a:p>
            <a:r>
              <a:rPr lang="en-US" sz="2800" dirty="0" smtClean="0"/>
              <a:t>and </a:t>
            </a:r>
            <a:r>
              <a:rPr lang="en-US" sz="2800" dirty="0"/>
              <a:t>a weight of 4.5–7.0 </a:t>
            </a:r>
            <a:r>
              <a:rPr lang="en-US" dirty="0"/>
              <a:t>g </a:t>
            </a:r>
            <a:endParaRPr lang="et-EE" dirty="0"/>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148064" y="2204864"/>
            <a:ext cx="3363215" cy="410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626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Appearance</a:t>
            </a:r>
            <a:endParaRPr lang="et-EE" dirty="0"/>
          </a:p>
        </p:txBody>
      </p:sp>
      <p:sp>
        <p:nvSpPr>
          <p:cNvPr id="3" name="Content Placeholder 2"/>
          <p:cNvSpPr>
            <a:spLocks noGrp="1"/>
          </p:cNvSpPr>
          <p:nvPr>
            <p:ph sz="quarter" idx="13"/>
          </p:nvPr>
        </p:nvSpPr>
        <p:spPr/>
        <p:txBody>
          <a:bodyPr>
            <a:normAutofit lnSpcReduction="10000"/>
          </a:bodyPr>
          <a:lstStyle/>
          <a:p>
            <a:r>
              <a:rPr lang="en-US" dirty="0"/>
              <a:t> </a:t>
            </a:r>
            <a:r>
              <a:rPr lang="et-EE" sz="2800" dirty="0" smtClean="0"/>
              <a:t>Goldcrest has </a:t>
            </a:r>
            <a:r>
              <a:rPr lang="en-US" sz="2800" dirty="0" smtClean="0"/>
              <a:t>olive-green upper-parts</a:t>
            </a:r>
            <a:endParaRPr lang="et-EE" sz="2800" dirty="0" smtClean="0"/>
          </a:p>
          <a:p>
            <a:r>
              <a:rPr lang="en-US" sz="2800" dirty="0" smtClean="0"/>
              <a:t>buff-white </a:t>
            </a:r>
            <a:r>
              <a:rPr lang="en-US" sz="2800" dirty="0" err="1" smtClean="0"/>
              <a:t>underparts</a:t>
            </a:r>
            <a:endParaRPr lang="et-EE" sz="2800" dirty="0" smtClean="0"/>
          </a:p>
          <a:p>
            <a:r>
              <a:rPr lang="en-US" sz="2800" dirty="0" smtClean="0"/>
              <a:t> </a:t>
            </a:r>
            <a:r>
              <a:rPr lang="en-US" sz="2800" dirty="0"/>
              <a:t>two white wing </a:t>
            </a:r>
            <a:r>
              <a:rPr lang="en-US" sz="2800" dirty="0" smtClean="0"/>
              <a:t>bars</a:t>
            </a:r>
            <a:endParaRPr lang="et-EE" sz="2800" dirty="0"/>
          </a:p>
          <a:p>
            <a:r>
              <a:rPr lang="en-US" sz="2800" dirty="0" smtClean="0"/>
              <a:t> </a:t>
            </a:r>
            <a:r>
              <a:rPr lang="en-US" sz="2800" dirty="0"/>
              <a:t>a plain face with conspicuous black irises. </a:t>
            </a:r>
            <a:endParaRPr lang="et-EE" sz="2800" dirty="0"/>
          </a:p>
        </p:txBody>
      </p:sp>
      <p:pic>
        <p:nvPicPr>
          <p:cNvPr id="819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2204864"/>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385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Appereance</a:t>
            </a:r>
            <a:endParaRPr lang="et-EE" dirty="0"/>
          </a:p>
        </p:txBody>
      </p:sp>
      <p:sp>
        <p:nvSpPr>
          <p:cNvPr id="3" name="Content Placeholder 2"/>
          <p:cNvSpPr>
            <a:spLocks noGrp="1"/>
          </p:cNvSpPr>
          <p:nvPr>
            <p:ph sz="quarter" idx="13"/>
          </p:nvPr>
        </p:nvSpPr>
        <p:spPr/>
        <p:txBody>
          <a:bodyPr>
            <a:normAutofit/>
          </a:bodyPr>
          <a:lstStyle/>
          <a:p>
            <a:r>
              <a:rPr lang="en-US" sz="2800" dirty="0"/>
              <a:t>The crown of the head has black sides and a narrow black front, and a bright crest, yellow with an orange </a:t>
            </a:r>
            <a:r>
              <a:rPr lang="en-US" sz="2800" dirty="0" err="1"/>
              <a:t>centre</a:t>
            </a:r>
            <a:r>
              <a:rPr lang="en-US" sz="2800" dirty="0"/>
              <a:t> in the </a:t>
            </a:r>
            <a:r>
              <a:rPr lang="en-US" sz="2800" dirty="0" smtClean="0"/>
              <a:t>male</a:t>
            </a:r>
            <a:r>
              <a:rPr lang="et-EE" sz="2800" dirty="0" smtClean="0"/>
              <a:t>...</a:t>
            </a:r>
            <a:endParaRPr lang="et-EE" sz="2800" dirty="0"/>
          </a:p>
        </p:txBody>
      </p:sp>
      <p:pic>
        <p:nvPicPr>
          <p:cNvPr id="921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99992" y="2636912"/>
            <a:ext cx="432604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690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Appearance</a:t>
            </a:r>
            <a:endParaRPr lang="et-EE" dirty="0"/>
          </a:p>
        </p:txBody>
      </p:sp>
      <p:sp>
        <p:nvSpPr>
          <p:cNvPr id="3" name="Content Placeholder 2"/>
          <p:cNvSpPr>
            <a:spLocks noGrp="1"/>
          </p:cNvSpPr>
          <p:nvPr>
            <p:ph sz="quarter" idx="13"/>
          </p:nvPr>
        </p:nvSpPr>
        <p:spPr/>
        <p:txBody>
          <a:bodyPr>
            <a:normAutofit/>
          </a:bodyPr>
          <a:lstStyle/>
          <a:p>
            <a:r>
              <a:rPr lang="et-EE" sz="3200" dirty="0" smtClean="0"/>
              <a:t>...</a:t>
            </a:r>
            <a:r>
              <a:rPr lang="en-US" sz="3200" dirty="0"/>
              <a:t> </a:t>
            </a:r>
            <a:r>
              <a:rPr lang="et-EE" sz="3200" dirty="0" smtClean="0"/>
              <a:t>a</a:t>
            </a:r>
            <a:r>
              <a:rPr lang="en-US" sz="3200" dirty="0" err="1" smtClean="0"/>
              <a:t>nd</a:t>
            </a:r>
            <a:r>
              <a:rPr lang="en-US" sz="3200" dirty="0" smtClean="0"/>
              <a:t> </a:t>
            </a:r>
            <a:r>
              <a:rPr lang="en-US" sz="3200" dirty="0"/>
              <a:t>entirely yellow in the female</a:t>
            </a:r>
            <a:endParaRPr lang="et-EE" sz="3200" dirty="0"/>
          </a:p>
        </p:txBody>
      </p:sp>
      <p:pic>
        <p:nvPicPr>
          <p:cNvPr id="10243"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27984" y="2780928"/>
            <a:ext cx="4540028" cy="303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222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flight is distinctive; it consists of whirring wing-beats with occasional sudden changes of direction. Shorter flights while feeding are a mix of dashing and fluttering with frequent hovering. It moves restlessly among foliage, regularly creeping on branches and up and down trunks</a:t>
            </a:r>
            <a:r>
              <a:rPr lang="en-US" dirty="0" smtClean="0"/>
              <a:t>.</a:t>
            </a:r>
            <a:endParaRPr lang="et-EE" dirty="0" smtClean="0"/>
          </a:p>
          <a:p>
            <a:endParaRPr lang="et-EE" dirty="0"/>
          </a:p>
          <a:p>
            <a:r>
              <a:rPr lang="et-EE" dirty="0" smtClean="0"/>
              <a:t>Watch goldcrest slow motion </a:t>
            </a:r>
            <a:r>
              <a:rPr lang="et-EE" dirty="0" smtClean="0">
                <a:hlinkClick r:id="rId2"/>
              </a:rPr>
              <a:t>https</a:t>
            </a:r>
            <a:r>
              <a:rPr lang="et-EE" dirty="0">
                <a:hlinkClick r:id="rId2"/>
              </a:rPr>
              <a:t>://</a:t>
            </a:r>
            <a:r>
              <a:rPr lang="et-EE" dirty="0" smtClean="0">
                <a:hlinkClick r:id="rId2"/>
              </a:rPr>
              <a:t>www.youtube.com/watch?v=6_SZEVX7U1g</a:t>
            </a:r>
            <a:endParaRPr lang="et-EE" dirty="0" smtClean="0"/>
          </a:p>
          <a:p>
            <a:r>
              <a:rPr lang="et-EE" dirty="0" smtClean="0"/>
              <a:t>Read more and watch goldcrest motion by Karl Adami </a:t>
            </a:r>
            <a:r>
              <a:rPr lang="et-EE" dirty="0">
                <a:hlinkClick r:id="rId3"/>
              </a:rPr>
              <a:t>http://www.looduskalender.ee/vana/en/node/25692.html</a:t>
            </a:r>
            <a:endParaRPr lang="et-EE" dirty="0"/>
          </a:p>
        </p:txBody>
      </p:sp>
      <p:sp>
        <p:nvSpPr>
          <p:cNvPr id="3" name="Title 2"/>
          <p:cNvSpPr>
            <a:spLocks noGrp="1"/>
          </p:cNvSpPr>
          <p:nvPr>
            <p:ph type="title"/>
          </p:nvPr>
        </p:nvSpPr>
        <p:spPr/>
        <p:txBody>
          <a:bodyPr/>
          <a:lstStyle/>
          <a:p>
            <a:r>
              <a:rPr lang="et-EE" dirty="0" smtClean="0"/>
              <a:t>Flight</a:t>
            </a:r>
            <a:endParaRPr lang="et-EE"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60648"/>
            <a:ext cx="2331343" cy="155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260648"/>
            <a:ext cx="2466975" cy="155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412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song of the male </a:t>
            </a:r>
            <a:r>
              <a:rPr lang="en-US" dirty="0" err="1"/>
              <a:t>goldcrest</a:t>
            </a:r>
            <a:r>
              <a:rPr lang="en-US" dirty="0"/>
              <a:t> is a very high, thin double note cedar, repeated 5–7 times and ending in a flourish, </a:t>
            </a:r>
            <a:r>
              <a:rPr lang="en-US" dirty="0" err="1" smtClean="0"/>
              <a:t>cedarcedar</a:t>
            </a:r>
            <a:r>
              <a:rPr lang="en-US" dirty="0" smtClean="0"/>
              <a:t>-cedar-cedar-cedar-</a:t>
            </a:r>
            <a:r>
              <a:rPr lang="en-US" dirty="0" err="1" smtClean="0"/>
              <a:t>stichi</a:t>
            </a:r>
            <a:r>
              <a:rPr lang="en-US" dirty="0" smtClean="0"/>
              <a:t>-see-</a:t>
            </a:r>
            <a:r>
              <a:rPr lang="en-US" dirty="0" err="1" smtClean="0"/>
              <a:t>pee.The</a:t>
            </a:r>
            <a:r>
              <a:rPr lang="en-US" dirty="0" smtClean="0"/>
              <a:t> </a:t>
            </a:r>
            <a:r>
              <a:rPr lang="en-US" dirty="0"/>
              <a:t>entire song lasts 3–4 seconds and is repeated 5–7 times a minute. </a:t>
            </a:r>
            <a:endParaRPr lang="et-EE" dirty="0" smtClean="0"/>
          </a:p>
          <a:p>
            <a:endParaRPr lang="et-EE" dirty="0"/>
          </a:p>
          <a:p>
            <a:r>
              <a:rPr lang="et-EE" dirty="0">
                <a:hlinkClick r:id="rId2"/>
              </a:rPr>
              <a:t>https://naturesoundscapes.eu/track/p-ialpoiss-goldcrest</a:t>
            </a:r>
            <a:endParaRPr lang="et-EE" dirty="0"/>
          </a:p>
        </p:txBody>
      </p:sp>
      <p:sp>
        <p:nvSpPr>
          <p:cNvPr id="3" name="Title 2"/>
          <p:cNvSpPr>
            <a:spLocks noGrp="1"/>
          </p:cNvSpPr>
          <p:nvPr>
            <p:ph type="title"/>
          </p:nvPr>
        </p:nvSpPr>
        <p:spPr/>
        <p:txBody>
          <a:bodyPr/>
          <a:lstStyle/>
          <a:p>
            <a:r>
              <a:rPr lang="et-EE" dirty="0" smtClean="0"/>
              <a:t>Song</a:t>
            </a:r>
            <a:endParaRPr lang="et-EE" dirty="0"/>
          </a:p>
        </p:txBody>
      </p:sp>
    </p:spTree>
    <p:extLst>
      <p:ext uri="{BB962C8B-B14F-4D97-AF65-F5344CB8AC3E}">
        <p14:creationId xmlns:p14="http://schemas.microsoft.com/office/powerpoint/2010/main" val="2267908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Interesting to know</a:t>
            </a:r>
            <a:endParaRPr lang="et-EE" dirty="0"/>
          </a:p>
        </p:txBody>
      </p:sp>
      <p:sp>
        <p:nvSpPr>
          <p:cNvPr id="3" name="Content Placeholder 2"/>
          <p:cNvSpPr>
            <a:spLocks noGrp="1"/>
          </p:cNvSpPr>
          <p:nvPr>
            <p:ph sz="quarter" idx="13"/>
          </p:nvPr>
        </p:nvSpPr>
        <p:spPr/>
        <p:txBody>
          <a:bodyPr>
            <a:normAutofit/>
          </a:bodyPr>
          <a:lstStyle/>
          <a:p>
            <a:r>
              <a:rPr lang="et-EE" dirty="0" smtClean="0"/>
              <a:t>At old age we are not able to hear such high notes anymore as goldcrest voice. Elderly people would not hear its song even when it sings next to one. So goldcrest song can be a criteria in evaluating hearing.</a:t>
            </a:r>
            <a:endParaRPr lang="et-EE" dirty="0"/>
          </a:p>
        </p:txBody>
      </p:sp>
      <p:pic>
        <p:nvPicPr>
          <p:cNvPr id="1229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88024" y="2708920"/>
            <a:ext cx="3771992" cy="282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945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Habitat</a:t>
            </a:r>
            <a:endParaRPr lang="et-EE" dirty="0"/>
          </a:p>
        </p:txBody>
      </p:sp>
      <p:sp>
        <p:nvSpPr>
          <p:cNvPr id="3" name="Content Placeholder 2"/>
          <p:cNvSpPr>
            <a:spLocks noGrp="1"/>
          </p:cNvSpPr>
          <p:nvPr>
            <p:ph sz="quarter" idx="13"/>
          </p:nvPr>
        </p:nvSpPr>
        <p:spPr/>
        <p:txBody>
          <a:bodyPr>
            <a:normAutofit fontScale="92500" lnSpcReduction="10000"/>
          </a:bodyPr>
          <a:lstStyle/>
          <a:p>
            <a:r>
              <a:rPr lang="en-US" dirty="0"/>
              <a:t>The </a:t>
            </a:r>
            <a:r>
              <a:rPr lang="en-US" dirty="0" err="1"/>
              <a:t>goldcrest</a:t>
            </a:r>
            <a:r>
              <a:rPr lang="en-US" dirty="0"/>
              <a:t> has a huge range in Eurasia, breeding from </a:t>
            </a:r>
            <a:r>
              <a:rPr lang="en-US" dirty="0" err="1"/>
              <a:t>Macaronesia</a:t>
            </a:r>
            <a:r>
              <a:rPr lang="en-US" dirty="0"/>
              <a:t> to Japan. </a:t>
            </a:r>
            <a:endParaRPr lang="et-EE" dirty="0" smtClean="0"/>
          </a:p>
          <a:p>
            <a:r>
              <a:rPr lang="en-US" dirty="0" smtClean="0"/>
              <a:t>Further </a:t>
            </a:r>
            <a:r>
              <a:rPr lang="en-US" dirty="0"/>
              <a:t>east it occurs discontinuously through southern Siberia to Sakhalin and Japan, in the </a:t>
            </a:r>
            <a:r>
              <a:rPr lang="en-US" dirty="0" err="1"/>
              <a:t>Tian</a:t>
            </a:r>
            <a:r>
              <a:rPr lang="en-US" dirty="0"/>
              <a:t> Shan mountains, northern Iran, and from the Himalayas east to central China</a:t>
            </a:r>
            <a:r>
              <a:rPr lang="en-US" dirty="0" smtClean="0"/>
              <a:t>.</a:t>
            </a:r>
            <a:endParaRPr lang="et-EE" dirty="0"/>
          </a:p>
        </p:txBody>
      </p:sp>
      <p:pic>
        <p:nvPicPr>
          <p:cNvPr id="1331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27984" y="2564904"/>
            <a:ext cx="451332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815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136</TotalTime>
  <Words>458</Words>
  <Application>Microsoft Office PowerPoint</Application>
  <PresentationFormat>On-screen Show (4:3)</PresentationFormat>
  <Paragraphs>42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Hardcover</vt:lpstr>
      <vt:lpstr>Goldcrest</vt:lpstr>
      <vt:lpstr>Size</vt:lpstr>
      <vt:lpstr>Appearance</vt:lpstr>
      <vt:lpstr>Appereance</vt:lpstr>
      <vt:lpstr>Appearance</vt:lpstr>
      <vt:lpstr>Flight</vt:lpstr>
      <vt:lpstr>Song</vt:lpstr>
      <vt:lpstr>Interesting to know</vt:lpstr>
      <vt:lpstr>Habitat</vt:lpstr>
      <vt:lpstr>Breeding</vt:lpstr>
      <vt:lpstr>Feeding</vt:lpstr>
      <vt:lpstr>Status</vt:lpstr>
      <vt:lpstr>Useful facts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chaffinch</dc:title>
  <dc:creator>Kasutaja</dc:creator>
  <cp:lastModifiedBy>Kasutaja</cp:lastModifiedBy>
  <cp:revision>12</cp:revision>
  <dcterms:created xsi:type="dcterms:W3CDTF">2019-12-27T17:38:34Z</dcterms:created>
  <dcterms:modified xsi:type="dcterms:W3CDTF">2019-12-27T19:55:23Z</dcterms:modified>
</cp:coreProperties>
</file>